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08" r:id="rId2"/>
    <p:sldId id="536" r:id="rId3"/>
    <p:sldId id="485" r:id="rId4"/>
    <p:sldId id="527" r:id="rId5"/>
    <p:sldId id="538" r:id="rId6"/>
    <p:sldId id="467" r:id="rId7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TIERREZ ROMERO MARCO ANTONIO" initials="GRMA" lastIdx="5" clrIdx="0">
    <p:extLst>
      <p:ext uri="{19B8F6BF-5375-455C-9EA6-DF929625EA0E}">
        <p15:presenceInfo xmlns:p15="http://schemas.microsoft.com/office/powerpoint/2012/main" userId="S-1-5-21-1606980848-1500820517-1801674531-84088" providerId="AD"/>
      </p:ext>
    </p:extLst>
  </p:cmAuthor>
  <p:cmAuthor id="2" name="RUBIO SOTO GLORIA MARTHA" initials="RSGM" lastIdx="7" clrIdx="1">
    <p:extLst>
      <p:ext uri="{19B8F6BF-5375-455C-9EA6-DF929625EA0E}">
        <p15:presenceInfo xmlns:p15="http://schemas.microsoft.com/office/powerpoint/2012/main" userId="S-1-5-21-1606980848-1500820517-1801674531-1386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E0"/>
    <a:srgbClr val="FF0000"/>
    <a:srgbClr val="89B917"/>
    <a:srgbClr val="FDF1E9"/>
    <a:srgbClr val="ECDEF6"/>
    <a:srgbClr val="E4D2F2"/>
    <a:srgbClr val="8E0000"/>
    <a:srgbClr val="7A0000"/>
    <a:srgbClr val="FF9F9F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374" autoAdjust="0"/>
  </p:normalViewPr>
  <p:slideViewPr>
    <p:cSldViewPr snapToGrid="0">
      <p:cViewPr varScale="1">
        <p:scale>
          <a:sx n="72" d="100"/>
          <a:sy n="72" d="100"/>
        </p:scale>
        <p:origin x="1508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B105-0C39-4691-A17C-6BF844C77122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91EFF-FA90-47DD-8861-6A1B475E37E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08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23F7C-C6D9-43A9-93A2-7740FAD630C2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0C9A7-1CB4-47DE-959A-4070DC0C56B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30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121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4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770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/>
              <a:t>Título</a:t>
            </a:r>
            <a:endParaRPr dirty="0"/>
          </a:p>
        </p:txBody>
      </p:sp>
      <p:sp>
        <p:nvSpPr>
          <p:cNvPr id="8" name="Rectangle"/>
          <p:cNvSpPr/>
          <p:nvPr userDrawn="1"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2058590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9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52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95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58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18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3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33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57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EE35-0102-43D7-90E4-BF900BD90586}" type="datetimeFigureOut">
              <a:rPr lang="es-MX" smtClean="0"/>
              <a:pPr/>
              <a:t>29/09/2020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74A0-3941-4CF3-BA05-04FF141DF98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59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ítulo"/>
          <p:cNvSpPr txBox="1">
            <a:spLocks noGrp="1"/>
          </p:cNvSpPr>
          <p:nvPr>
            <p:ph type="title"/>
          </p:nvPr>
        </p:nvSpPr>
        <p:spPr>
          <a:xfrm>
            <a:off x="6734364" y="3969210"/>
            <a:ext cx="5482949" cy="1143001"/>
          </a:xfrm>
          <a:prstGeom prst="rect">
            <a:avLst/>
          </a:prstGeom>
        </p:spPr>
        <p:txBody>
          <a:bodyPr/>
          <a:lstStyle/>
          <a:p>
            <a:r>
              <a:rPr lang="es-MX" sz="5400" b="0" dirty="0">
                <a:latin typeface="+mj-lt"/>
              </a:rPr>
              <a:t>3ª Sesión 2020: Seguimiento de acuerdos</a:t>
            </a:r>
            <a:br>
              <a:rPr lang="es-MX" sz="5400" b="0" dirty="0">
                <a:latin typeface="+mj-lt"/>
              </a:rPr>
            </a:br>
            <a:endParaRPr lang="es-MX" sz="4400" b="0" dirty="0"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716" y="401861"/>
            <a:ext cx="4616246" cy="155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988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n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35757" y="151245"/>
            <a:ext cx="1402080" cy="143944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1241401" y="301833"/>
          <a:ext cx="7655494" cy="2357564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05428">
                  <a:extLst>
                    <a:ext uri="{9D8B030D-6E8A-4147-A177-3AD203B41FA5}">
                      <a16:colId xmlns:a16="http://schemas.microsoft.com/office/drawing/2014/main" val="1931263227"/>
                    </a:ext>
                  </a:extLst>
                </a:gridCol>
                <a:gridCol w="1142702">
                  <a:extLst>
                    <a:ext uri="{9D8B030D-6E8A-4147-A177-3AD203B41FA5}">
                      <a16:colId xmlns:a16="http://schemas.microsoft.com/office/drawing/2014/main" val="2378293022"/>
                    </a:ext>
                  </a:extLst>
                </a:gridCol>
                <a:gridCol w="1311992">
                  <a:extLst>
                    <a:ext uri="{9D8B030D-6E8A-4147-A177-3AD203B41FA5}">
                      <a16:colId xmlns:a16="http://schemas.microsoft.com/office/drawing/2014/main" val="3863090082"/>
                    </a:ext>
                  </a:extLst>
                </a:gridCol>
                <a:gridCol w="1504060">
                  <a:extLst>
                    <a:ext uri="{9D8B030D-6E8A-4147-A177-3AD203B41FA5}">
                      <a16:colId xmlns:a16="http://schemas.microsoft.com/office/drawing/2014/main" val="537734445"/>
                    </a:ext>
                  </a:extLst>
                </a:gridCol>
                <a:gridCol w="2691312">
                  <a:extLst>
                    <a:ext uri="{9D8B030D-6E8A-4147-A177-3AD203B41FA5}">
                      <a16:colId xmlns:a16="http://schemas.microsoft.com/office/drawing/2014/main" val="2094130648"/>
                    </a:ext>
                  </a:extLst>
                </a:gridCol>
              </a:tblGrid>
              <a:tr h="49540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ESTATUS DE ACUERDOS AL 25 DE</a:t>
                      </a:r>
                      <a:r>
                        <a:rPr lang="es-MX" sz="18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MAYO DE 2019</a:t>
                      </a:r>
                      <a:endParaRPr lang="es-MX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910754"/>
                  </a:ext>
                </a:extLst>
              </a:tr>
              <a:tr h="57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Año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proceso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Concluidos</a:t>
                      </a: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</a:rPr>
                        <a:t>Incluidos</a:t>
                      </a:r>
                      <a:r>
                        <a:rPr lang="es-MX" b="1" baseline="0" dirty="0">
                          <a:solidFill>
                            <a:schemeClr val="bg1"/>
                          </a:solidFill>
                        </a:rPr>
                        <a:t> en la agenda de la 3ª sesión de 2020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402656"/>
                  </a:ext>
                </a:extLst>
              </a:tr>
              <a:tr h="429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2018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</a:t>
                      </a:r>
                      <a:endParaRPr lang="en-US" dirty="0"/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00364"/>
                  </a:ext>
                </a:extLst>
              </a:tr>
              <a:tr h="42987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</a:t>
                      </a:r>
                      <a:endParaRPr lang="en-US" dirty="0"/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398898"/>
                  </a:ext>
                </a:extLst>
              </a:tr>
              <a:tr h="429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3</a:t>
                      </a:r>
                      <a:endParaRPr lang="en-US" dirty="0"/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766974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C99DFF88-2BCA-4D57-A55C-A22F47AD9B30}"/>
              </a:ext>
            </a:extLst>
          </p:cNvPr>
          <p:cNvSpPr txBox="1"/>
          <p:nvPr/>
        </p:nvSpPr>
        <p:spPr>
          <a:xfrm>
            <a:off x="294177" y="3199495"/>
            <a:ext cx="116436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AVANCES DE PROYECTOS TRANSVERSALES DE CALIDAD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Las </a:t>
            </a:r>
            <a:r>
              <a:rPr lang="en-US" sz="1600" dirty="0" err="1"/>
              <a:t>Direcciones</a:t>
            </a:r>
            <a:r>
              <a:rPr lang="en-US" sz="1600" dirty="0"/>
              <a:t> </a:t>
            </a:r>
            <a:r>
              <a:rPr lang="en-US" sz="1600" dirty="0" err="1"/>
              <a:t>Generales</a:t>
            </a:r>
            <a:r>
              <a:rPr lang="en-US" sz="1600" dirty="0"/>
              <a:t> </a:t>
            </a:r>
            <a:r>
              <a:rPr lang="en-US" sz="1600" dirty="0" err="1"/>
              <a:t>participaron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las </a:t>
            </a:r>
            <a:r>
              <a:rPr lang="en-US" sz="1600" dirty="0" err="1"/>
              <a:t>pruebas</a:t>
            </a:r>
            <a:r>
              <a:rPr lang="en-US" sz="1600" dirty="0"/>
              <a:t> del Sistema de </a:t>
            </a:r>
            <a:r>
              <a:rPr lang="en-US" sz="1600" dirty="0" err="1"/>
              <a:t>Seguimiento</a:t>
            </a:r>
            <a:r>
              <a:rPr lang="en-US" sz="1600" dirty="0"/>
              <a:t> de </a:t>
            </a:r>
            <a:r>
              <a:rPr lang="en-US" sz="1600" dirty="0" err="1"/>
              <a:t>Cambios</a:t>
            </a:r>
            <a:r>
              <a:rPr lang="en-US" sz="1600" dirty="0"/>
              <a:t>, el </a:t>
            </a:r>
            <a:r>
              <a:rPr lang="en-US" sz="1600" dirty="0" err="1"/>
              <a:t>cual</a:t>
            </a:r>
            <a:r>
              <a:rPr lang="en-US" sz="1600" dirty="0"/>
              <a:t> </a:t>
            </a:r>
            <a:r>
              <a:rPr lang="en-US" sz="1600" dirty="0" err="1"/>
              <a:t>ya</a:t>
            </a:r>
            <a:r>
              <a:rPr lang="en-US" sz="1600" dirty="0"/>
              <a:t> </a:t>
            </a:r>
            <a:r>
              <a:rPr lang="en-US" sz="1600" dirty="0" err="1"/>
              <a:t>está</a:t>
            </a:r>
            <a:r>
              <a:rPr lang="en-US" sz="1600" dirty="0"/>
              <a:t> </a:t>
            </a:r>
            <a:r>
              <a:rPr lang="en-US" sz="1600" dirty="0" err="1"/>
              <a:t>listo</a:t>
            </a:r>
            <a:r>
              <a:rPr lang="en-US" sz="1600" dirty="0"/>
              <a:t> para </a:t>
            </a:r>
            <a:r>
              <a:rPr lang="en-US" sz="1600" dirty="0" err="1"/>
              <a:t>iniciar</a:t>
            </a:r>
            <a:r>
              <a:rPr lang="en-US" sz="1600" dirty="0"/>
              <a:t> cargas.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Capacitación</a:t>
            </a:r>
            <a:r>
              <a:rPr lang="en-US" sz="1600" dirty="0"/>
              <a:t> de </a:t>
            </a:r>
            <a:r>
              <a:rPr lang="en-US" sz="1600" dirty="0" err="1"/>
              <a:t>indicadores</a:t>
            </a:r>
            <a:r>
              <a:rPr lang="en-US" sz="1600" dirty="0"/>
              <a:t> de </a:t>
            </a:r>
            <a:r>
              <a:rPr lang="en-US" sz="1600" dirty="0" err="1"/>
              <a:t>precisión</a:t>
            </a:r>
            <a:r>
              <a:rPr lang="en-US" sz="1600" dirty="0"/>
              <a:t> para </a:t>
            </a:r>
            <a:r>
              <a:rPr lang="en-US" sz="1600" dirty="0" err="1"/>
              <a:t>programas</a:t>
            </a:r>
            <a:r>
              <a:rPr lang="en-US" sz="1600" dirty="0"/>
              <a:t> </a:t>
            </a:r>
            <a:r>
              <a:rPr lang="en-US" sz="1600" dirty="0" err="1"/>
              <a:t>cuyo</a:t>
            </a:r>
            <a:r>
              <a:rPr lang="en-US" sz="1600" dirty="0"/>
              <a:t> </a:t>
            </a:r>
            <a:r>
              <a:rPr lang="en-US" sz="1600" dirty="0" err="1"/>
              <a:t>insumo</a:t>
            </a:r>
            <a:r>
              <a:rPr lang="en-US" sz="1600" dirty="0"/>
              <a:t> son </a:t>
            </a:r>
            <a:r>
              <a:rPr lang="en-US" sz="1600" dirty="0" err="1"/>
              <a:t>registros</a:t>
            </a:r>
            <a:r>
              <a:rPr lang="en-US" sz="1600" dirty="0"/>
              <a:t> </a:t>
            </a:r>
            <a:r>
              <a:rPr lang="en-US" sz="1600" dirty="0" err="1"/>
              <a:t>administrativos</a:t>
            </a:r>
            <a:r>
              <a:rPr lang="en-US" sz="1600" dirty="0"/>
              <a:t>: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oficinas</a:t>
            </a:r>
            <a:r>
              <a:rPr lang="en-US" sz="1600" dirty="0"/>
              <a:t> </a:t>
            </a:r>
            <a:r>
              <a:rPr lang="en-US" sz="1600" dirty="0" err="1"/>
              <a:t>centrales</a:t>
            </a:r>
            <a:r>
              <a:rPr lang="en-US" sz="1600" dirty="0"/>
              <a:t> 114 </a:t>
            </a:r>
            <a:r>
              <a:rPr lang="en-US" sz="1600" dirty="0" err="1"/>
              <a:t>alumnos</a:t>
            </a:r>
            <a:r>
              <a:rPr lang="en-US" sz="1600" dirty="0"/>
              <a:t> (mayo, </a:t>
            </a:r>
            <a:r>
              <a:rPr lang="en-US" sz="1600" dirty="0" err="1"/>
              <a:t>junio</a:t>
            </a:r>
            <a:r>
              <a:rPr lang="en-US" sz="1600" dirty="0"/>
              <a:t> y </a:t>
            </a:r>
            <a:r>
              <a:rPr lang="en-US" sz="1600" dirty="0" err="1"/>
              <a:t>julio</a:t>
            </a:r>
            <a:r>
              <a:rPr lang="en-US" sz="1600" dirty="0"/>
              <a:t>)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600" dirty="0" err="1"/>
              <a:t>En</a:t>
            </a:r>
            <a:r>
              <a:rPr lang="en-US" sz="1600" dirty="0"/>
              <a:t> el </a:t>
            </a:r>
            <a:r>
              <a:rPr lang="en-US" sz="1600" dirty="0" err="1"/>
              <a:t>ámbito</a:t>
            </a:r>
            <a:r>
              <a:rPr lang="en-US" sz="1600" dirty="0"/>
              <a:t> territorial 151 </a:t>
            </a:r>
            <a:r>
              <a:rPr lang="en-US" sz="1600" dirty="0" err="1"/>
              <a:t>alumnos</a:t>
            </a:r>
            <a:r>
              <a:rPr lang="en-US" sz="1600" dirty="0"/>
              <a:t> (</a:t>
            </a:r>
            <a:r>
              <a:rPr lang="en-US" sz="1600" dirty="0" err="1"/>
              <a:t>agosto</a:t>
            </a:r>
            <a:r>
              <a:rPr lang="en-US" sz="1600" dirty="0"/>
              <a:t> y </a:t>
            </a:r>
            <a:r>
              <a:rPr lang="en-US" sz="1600" dirty="0" err="1"/>
              <a:t>septiembre</a:t>
            </a:r>
            <a:r>
              <a:rPr lang="en-US" sz="1600" dirty="0"/>
              <a:t>), 258 personas se </a:t>
            </a:r>
            <a:r>
              <a:rPr lang="en-US" sz="1600" dirty="0" err="1"/>
              <a:t>capacitarán</a:t>
            </a:r>
            <a:r>
              <a:rPr lang="en-US" sz="1600" dirty="0"/>
              <a:t> de </a:t>
            </a:r>
            <a:r>
              <a:rPr lang="en-US" sz="1600" dirty="0" err="1"/>
              <a:t>octubre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adelante</a:t>
            </a:r>
            <a:r>
              <a:rPr lang="en-US" sz="1600" dirty="0"/>
              <a:t>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Pruebas</a:t>
            </a:r>
            <a:r>
              <a:rPr lang="en-US" sz="1600" dirty="0"/>
              <a:t> </a:t>
            </a:r>
            <a:r>
              <a:rPr lang="en-US" sz="1600" dirty="0" err="1"/>
              <a:t>piloto</a:t>
            </a:r>
            <a:r>
              <a:rPr lang="en-US" sz="1600" dirty="0"/>
              <a:t> de </a:t>
            </a:r>
            <a:r>
              <a:rPr lang="en-US" sz="1600" dirty="0" err="1"/>
              <a:t>capacitaciones</a:t>
            </a:r>
            <a:r>
              <a:rPr lang="en-US" sz="1600" dirty="0"/>
              <a:t>: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600" dirty="0" err="1"/>
              <a:t>Aplicación</a:t>
            </a:r>
            <a:r>
              <a:rPr lang="en-US" sz="1600" dirty="0"/>
              <a:t> de los </a:t>
            </a:r>
            <a:r>
              <a:rPr lang="en-US" sz="1600" dirty="0" err="1"/>
              <a:t>indicadores</a:t>
            </a:r>
            <a:r>
              <a:rPr lang="en-US" sz="1600" dirty="0"/>
              <a:t> de </a:t>
            </a:r>
            <a:r>
              <a:rPr lang="en-US" sz="1600" dirty="0" err="1"/>
              <a:t>precisión</a:t>
            </a:r>
            <a:r>
              <a:rPr lang="en-US" sz="1600" dirty="0"/>
              <a:t> para </a:t>
            </a:r>
            <a:r>
              <a:rPr lang="en-US" sz="1600" dirty="0" err="1"/>
              <a:t>programas</a:t>
            </a:r>
            <a:r>
              <a:rPr lang="en-US" sz="1600" dirty="0"/>
              <a:t> </a:t>
            </a:r>
            <a:r>
              <a:rPr lang="en-US" sz="1600" dirty="0" err="1"/>
              <a:t>cuyo</a:t>
            </a:r>
            <a:r>
              <a:rPr lang="en-US" sz="1600" dirty="0"/>
              <a:t> </a:t>
            </a:r>
            <a:r>
              <a:rPr lang="en-US" sz="1600" dirty="0" err="1"/>
              <a:t>insumo</a:t>
            </a:r>
            <a:r>
              <a:rPr lang="en-US" sz="1600" dirty="0"/>
              <a:t> son </a:t>
            </a:r>
            <a:r>
              <a:rPr lang="en-US" sz="1600" dirty="0" err="1"/>
              <a:t>registros</a:t>
            </a:r>
            <a:r>
              <a:rPr lang="en-US" sz="1600" dirty="0"/>
              <a:t> </a:t>
            </a:r>
            <a:r>
              <a:rPr lang="en-US" sz="1600" dirty="0" err="1"/>
              <a:t>administrativos</a:t>
            </a:r>
            <a:endParaRPr lang="en-US" sz="1600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HECRA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6996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3"/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93095"/>
              </p:ext>
            </p:extLst>
          </p:nvPr>
        </p:nvGraphicFramePr>
        <p:xfrm>
          <a:off x="524223" y="653868"/>
          <a:ext cx="11298284" cy="3270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3013">
                  <a:extLst>
                    <a:ext uri="{9D8B030D-6E8A-4147-A177-3AD203B41FA5}">
                      <a16:colId xmlns:a16="http://schemas.microsoft.com/office/drawing/2014/main" val="2467829196"/>
                    </a:ext>
                  </a:extLst>
                </a:gridCol>
                <a:gridCol w="4957097">
                  <a:extLst>
                    <a:ext uri="{9D8B030D-6E8A-4147-A177-3AD203B41FA5}">
                      <a16:colId xmlns:a16="http://schemas.microsoft.com/office/drawing/2014/main" val="1001856303"/>
                    </a:ext>
                  </a:extLst>
                </a:gridCol>
                <a:gridCol w="4668174">
                  <a:extLst>
                    <a:ext uri="{9D8B030D-6E8A-4147-A177-3AD203B41FA5}">
                      <a16:colId xmlns:a16="http://schemas.microsoft.com/office/drawing/2014/main" val="706832347"/>
                    </a:ext>
                  </a:extLst>
                </a:gridCol>
              </a:tblGrid>
              <a:tr h="12405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CAC-003/04/2018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</a:rPr>
                        <a:t>…la </a:t>
                      </a:r>
                      <a:r>
                        <a:rPr lang="es-MX" sz="1600" u="sng" strike="noStrike" dirty="0">
                          <a:effectLst/>
                        </a:rPr>
                        <a:t>automatización para la publicación de indicadores..</a:t>
                      </a:r>
                      <a:r>
                        <a:rPr lang="es-MX" sz="1600" u="none" strike="noStrike" dirty="0">
                          <a:effectLst/>
                        </a:rPr>
                        <a:t>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prueba piloto se realizó y los resultados serán presentados en la 4a Sesión del 2020.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83339"/>
                  </a:ext>
                </a:extLst>
              </a:tr>
              <a:tr h="1158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CAC-006/04/2018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</a:rPr>
                        <a:t>El Grupo de Trabajo del Modelo de Procesos llevará a cabo una revisión de la adaptación de la </a:t>
                      </a:r>
                      <a:r>
                        <a:rPr lang="es-MX" sz="1600" u="sng" strike="noStrike" dirty="0">
                          <a:effectLst/>
                        </a:rPr>
                        <a:t>herramienta de autoevaluación del DESAP</a:t>
                      </a:r>
                      <a:r>
                        <a:rPr lang="es-MX" sz="1600" u="none" strike="noStrike" dirty="0">
                          <a:effectLst/>
                        </a:rPr>
                        <a:t> ... 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grupo de procesos se reactivará en el 3er trimestre de 2020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067044"/>
                  </a:ext>
                </a:extLst>
              </a:tr>
              <a:tr h="8712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CAC-008/04/2018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</a:rPr>
                        <a:t>Se creará un </a:t>
                      </a:r>
                      <a:r>
                        <a:rPr lang="es-MX" sz="1600" u="sng" strike="noStrike" dirty="0">
                          <a:effectLst/>
                        </a:rPr>
                        <a:t>Grupo de Trabajo de Documentación de Diseño</a:t>
                      </a:r>
                      <a:r>
                        <a:rPr lang="es-MX" sz="1600" u="none" strike="noStrike" dirty="0">
                          <a:effectLst/>
                        </a:rPr>
                        <a:t>...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9" marR="8599" marT="859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grupo de trabajo se revisará la propuesta de Guía Conceptual y plantilla en el 3er trimestre de 2020.</a:t>
                      </a:r>
                    </a:p>
                  </a:txBody>
                  <a:tcPr marL="8599" marR="8599" marT="859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980041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294812" y="74288"/>
            <a:ext cx="7365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70C0"/>
                </a:solidFill>
              </a:rPr>
              <a:t>Acuerdos en Proceso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31D06E9-CD5C-4FE2-8D7D-A426D3159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332287"/>
              </p:ext>
            </p:extLst>
          </p:nvPr>
        </p:nvGraphicFramePr>
        <p:xfrm>
          <a:off x="460267" y="4155367"/>
          <a:ext cx="11426195" cy="1864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4933">
                  <a:extLst>
                    <a:ext uri="{9D8B030D-6E8A-4147-A177-3AD203B41FA5}">
                      <a16:colId xmlns:a16="http://schemas.microsoft.com/office/drawing/2014/main" val="176449564"/>
                    </a:ext>
                  </a:extLst>
                </a:gridCol>
                <a:gridCol w="4902200">
                  <a:extLst>
                    <a:ext uri="{9D8B030D-6E8A-4147-A177-3AD203B41FA5}">
                      <a16:colId xmlns:a16="http://schemas.microsoft.com/office/drawing/2014/main" val="909395714"/>
                    </a:ext>
                  </a:extLst>
                </a:gridCol>
                <a:gridCol w="4749062">
                  <a:extLst>
                    <a:ext uri="{9D8B030D-6E8A-4147-A177-3AD203B41FA5}">
                      <a16:colId xmlns:a16="http://schemas.microsoft.com/office/drawing/2014/main" val="357015127"/>
                    </a:ext>
                  </a:extLst>
                </a:gridCol>
              </a:tblGrid>
              <a:tr h="884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CAC-010/05/2019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</a:rPr>
                        <a:t>El </a:t>
                      </a:r>
                      <a:r>
                        <a:rPr lang="es-MX" sz="1600" u="sng" strike="noStrike" dirty="0">
                          <a:effectLst/>
                        </a:rPr>
                        <a:t>grupo de procesos revisará el modelo propuesto por la Coordinación Operativa </a:t>
                      </a:r>
                      <a:r>
                        <a:rPr lang="es-MX" sz="1600" u="none" strike="noStrike" dirty="0">
                          <a:effectLst/>
                        </a:rPr>
                        <a:t>….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grupo de procesos se reactivará en el 3er trimestre de 2020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05850"/>
                  </a:ext>
                </a:extLst>
              </a:tr>
              <a:tr h="8840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CAC-011/05/2019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>
                          <a:effectLst/>
                        </a:rPr>
                        <a:t>La Dirección General de Comunicación, Servicio Público de Información y Relaciones Institucionales realizará las actividades previstas para incorporar la </a:t>
                      </a:r>
                      <a:r>
                        <a:rPr lang="es-MX" sz="1600" u="sng" strike="noStrike" dirty="0">
                          <a:effectLst/>
                        </a:rPr>
                        <a:t>HECRA </a:t>
                      </a:r>
                      <a:r>
                        <a:rPr lang="es-MX" sz="1600" u="none" strike="noStrike" dirty="0">
                          <a:effectLst/>
                        </a:rPr>
                        <a:t>a la página de internet del INEGI durante el primer semestre de 2020.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aprobó la maqueta que establece el lugar de la página de internet del INEGI donde se publicará la HECRA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85" marR="4585" marT="4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799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00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75F8D76-DC96-4836-BEA3-83F05BBE2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064320"/>
              </p:ext>
            </p:extLst>
          </p:nvPr>
        </p:nvGraphicFramePr>
        <p:xfrm>
          <a:off x="477325" y="165708"/>
          <a:ext cx="11298284" cy="994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3013">
                  <a:extLst>
                    <a:ext uri="{9D8B030D-6E8A-4147-A177-3AD203B41FA5}">
                      <a16:colId xmlns:a16="http://schemas.microsoft.com/office/drawing/2014/main" val="3390085426"/>
                    </a:ext>
                  </a:extLst>
                </a:gridCol>
                <a:gridCol w="4957097">
                  <a:extLst>
                    <a:ext uri="{9D8B030D-6E8A-4147-A177-3AD203B41FA5}">
                      <a16:colId xmlns:a16="http://schemas.microsoft.com/office/drawing/2014/main" val="4046237817"/>
                    </a:ext>
                  </a:extLst>
                </a:gridCol>
                <a:gridCol w="4668174">
                  <a:extLst>
                    <a:ext uri="{9D8B030D-6E8A-4147-A177-3AD203B41FA5}">
                      <a16:colId xmlns:a16="http://schemas.microsoft.com/office/drawing/2014/main" val="1191934207"/>
                    </a:ext>
                  </a:extLst>
                </a:gridCol>
              </a:tblGrid>
              <a:tr h="994225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CAC-003/02/2020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just"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+mn-lt"/>
                        </a:rPr>
                        <a:t>Se aprueba el Programa Anual de Aseguramiento de la Calidad Institucional 2020, el cual se ajustará cuando las Unidades Administrativas carguen las actividades al PAEG.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l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Las Unidades Administrativas cargaron sus actividades al PAEG.  La versión definitiva de estas actividades fue incluida en la carpeta de la presente sesión.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99" marR="8599" marT="859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021503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7A7CD29E-D2F4-4C56-812C-4943DDC8813E}"/>
              </a:ext>
            </a:extLst>
          </p:cNvPr>
          <p:cNvSpPr txBox="1"/>
          <p:nvPr/>
        </p:nvSpPr>
        <p:spPr>
          <a:xfrm>
            <a:off x="194271" y="1315523"/>
            <a:ext cx="11643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Al registrar las </a:t>
            </a:r>
            <a:r>
              <a:rPr lang="en-US" sz="1600" dirty="0" err="1"/>
              <a:t>actividades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el PAEG</a:t>
            </a:r>
          </a:p>
          <a:p>
            <a:pPr marL="449263" lvl="6" indent="-285750">
              <a:buFont typeface="Arial" panose="020B0604020202020204" pitchFamily="34" charset="0"/>
              <a:buChar char="•"/>
            </a:pPr>
            <a:r>
              <a:rPr lang="en-US" sz="1600" dirty="0"/>
              <a:t>Se </a:t>
            </a:r>
            <a:r>
              <a:rPr lang="en-US" sz="1600" dirty="0" err="1"/>
              <a:t>ajustó</a:t>
            </a:r>
            <a:r>
              <a:rPr lang="en-US" sz="1600" dirty="0"/>
              <a:t> la </a:t>
            </a:r>
            <a:r>
              <a:rPr lang="en-US" sz="1600" dirty="0" err="1"/>
              <a:t>redacción</a:t>
            </a:r>
            <a:r>
              <a:rPr lang="en-US" sz="1600" dirty="0"/>
              <a:t> y,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algunos</a:t>
            </a:r>
            <a:r>
              <a:rPr lang="en-US" sz="1600" dirty="0"/>
              <a:t> </a:t>
            </a:r>
            <a:r>
              <a:rPr lang="en-US" sz="1600" dirty="0" err="1"/>
              <a:t>casos</a:t>
            </a:r>
            <a:r>
              <a:rPr lang="en-US" sz="1600" dirty="0"/>
              <a:t>, se </a:t>
            </a:r>
            <a:r>
              <a:rPr lang="en-US" sz="1600" dirty="0" err="1"/>
              <a:t>modificaron</a:t>
            </a:r>
            <a:r>
              <a:rPr lang="en-US" sz="1600" dirty="0"/>
              <a:t> los </a:t>
            </a:r>
            <a:r>
              <a:rPr lang="en-US" sz="1600" dirty="0" err="1"/>
              <a:t>entregables</a:t>
            </a:r>
            <a:r>
              <a:rPr lang="en-US" sz="1600" dirty="0"/>
              <a:t> y la </a:t>
            </a:r>
            <a:r>
              <a:rPr lang="en-US" sz="1600" dirty="0" err="1"/>
              <a:t>programación</a:t>
            </a:r>
            <a:r>
              <a:rPr lang="en-US" sz="1600" dirty="0"/>
              <a:t> trimestral.</a:t>
            </a:r>
          </a:p>
          <a:p>
            <a:pPr marL="449263" lvl="6" indent="-285750">
              <a:buFont typeface="Arial" panose="020B0604020202020204" pitchFamily="34" charset="0"/>
              <a:buChar char="•"/>
            </a:pPr>
            <a:r>
              <a:rPr lang="en-US" sz="1600" dirty="0"/>
              <a:t>Se </a:t>
            </a:r>
            <a:r>
              <a:rPr lang="en-US" sz="1600" dirty="0" err="1"/>
              <a:t>eliminaron</a:t>
            </a:r>
            <a:r>
              <a:rPr lang="en-US" sz="1600" dirty="0"/>
              <a:t> 13 </a:t>
            </a:r>
            <a:r>
              <a:rPr lang="en-US" sz="1600" dirty="0" err="1"/>
              <a:t>actividades</a:t>
            </a:r>
            <a:r>
              <a:rPr lang="en-US" sz="1600" dirty="0"/>
              <a:t>:</a:t>
            </a: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DE7CE397-AA03-4578-91B9-93F5AD8EA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813888"/>
              </p:ext>
            </p:extLst>
          </p:nvPr>
        </p:nvGraphicFramePr>
        <p:xfrm>
          <a:off x="1567785" y="2272682"/>
          <a:ext cx="9298484" cy="424205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83534">
                  <a:extLst>
                    <a:ext uri="{9D8B030D-6E8A-4147-A177-3AD203B41FA5}">
                      <a16:colId xmlns:a16="http://schemas.microsoft.com/office/drawing/2014/main" val="689368221"/>
                    </a:ext>
                  </a:extLst>
                </a:gridCol>
                <a:gridCol w="8414950">
                  <a:extLst>
                    <a:ext uri="{9D8B030D-6E8A-4147-A177-3AD203B41FA5}">
                      <a16:colId xmlns:a16="http://schemas.microsoft.com/office/drawing/2014/main" val="2992416884"/>
                    </a:ext>
                  </a:extLst>
                </a:gridCol>
              </a:tblGrid>
              <a:tr h="3168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DGA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u="none" strike="noStrike" dirty="0">
                          <a:effectLst/>
                        </a:rPr>
                        <a:t>Propuesta de Proceso para la integración y actualización de los Programas de Información estadística y geográfica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204378"/>
                  </a:ext>
                </a:extLst>
              </a:tr>
              <a:tr h="302572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u="none" strike="noStrike" dirty="0">
                          <a:effectLst/>
                        </a:rPr>
                        <a:t>Apoyo a la capacitación de los instrumentos de calidad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689339"/>
                  </a:ext>
                </a:extLst>
              </a:tr>
              <a:tr h="3025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DGCSNIEG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u="none" strike="noStrike" dirty="0">
                          <a:effectLst/>
                        </a:rPr>
                        <a:t>Integración y revisión de insumos para el cálculo de indicadores de pertinencia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438038"/>
                  </a:ext>
                </a:extLst>
              </a:tr>
              <a:tr h="302572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u="none" strike="noStrike" dirty="0">
                          <a:effectLst/>
                        </a:rPr>
                        <a:t>Propuesta de dos indicadores de pertinencia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012374"/>
                  </a:ext>
                </a:extLst>
              </a:tr>
              <a:tr h="59686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DGCSPIRI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u="none" strike="noStrike" dirty="0">
                          <a:effectLst/>
                        </a:rPr>
                        <a:t>Recabar información de la asistencia técnica brindada por el INEGI en el año inmediato anterior y actualizar y validar con las unidades administrativas a la Matriz de Grupos de Expertos.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48549"/>
                  </a:ext>
                </a:extLst>
              </a:tr>
              <a:tr h="302572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u="none" strike="noStrike" dirty="0">
                          <a:effectLst/>
                        </a:rPr>
                        <a:t>Difusión de las estrategias de aseguramiento de la calidad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11627"/>
                  </a:ext>
                </a:extLst>
              </a:tr>
              <a:tr h="302572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u="none" strike="noStrike" dirty="0">
                          <a:effectLst/>
                        </a:rPr>
                        <a:t>Revisión del proceso de difusión de información en alineación a la NTPPIEG.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960103"/>
                  </a:ext>
                </a:extLst>
              </a:tr>
              <a:tr h="3025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DGES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u="none" strike="noStrike" dirty="0">
                          <a:effectLst/>
                        </a:rPr>
                        <a:t>Documentación de las evidencias de los Programas de Información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71600"/>
                  </a:ext>
                </a:extLst>
              </a:tr>
              <a:tr h="302572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u="none" strike="noStrike" dirty="0">
                          <a:effectLst/>
                        </a:rPr>
                        <a:t>Catálogo de evaluación por programa estadístico.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791944"/>
                  </a:ext>
                </a:extLst>
              </a:tr>
              <a:tr h="302572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u="none" strike="noStrike" dirty="0">
                          <a:effectLst/>
                        </a:rPr>
                        <a:t>Coordinación y administración de la capacitación y difusión del aseguramiento de la calidad.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396023"/>
                  </a:ext>
                </a:extLst>
              </a:tr>
              <a:tr h="3025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VP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u="none" strike="noStrike" dirty="0">
                          <a:effectLst/>
                        </a:rPr>
                        <a:t>Desarrollo de la guía para la fase de diseño conceptual.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334628"/>
                  </a:ext>
                </a:extLst>
              </a:tr>
              <a:tr h="302572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u="none" strike="noStrike" dirty="0">
                          <a:effectLst/>
                        </a:rPr>
                        <a:t>Propuesta de indicadores de precisión para censos.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4015978"/>
                  </a:ext>
                </a:extLst>
              </a:tr>
              <a:tr h="302572">
                <a:tc v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u="none" strike="noStrike" dirty="0">
                          <a:effectLst/>
                        </a:rPr>
                        <a:t>Seguimiento de los indicadores de precisión geográfica.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1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7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05" y="6410873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3"/>
          <a:srcRect t="31617" b="31617"/>
          <a:stretch>
            <a:fillRect/>
          </a:stretch>
        </p:blipFill>
        <p:spPr>
          <a:xfrm>
            <a:off x="93226" y="6467233"/>
            <a:ext cx="1870380" cy="39964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5CCAE5DE-E96E-46CC-B00A-BE5B697BD3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08" y="270779"/>
            <a:ext cx="4616246" cy="155997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E4A11E2-AAFF-453E-B3EF-8699286D7F03}"/>
              </a:ext>
            </a:extLst>
          </p:cNvPr>
          <p:cNvSpPr txBox="1"/>
          <p:nvPr/>
        </p:nvSpPr>
        <p:spPr>
          <a:xfrm>
            <a:off x="3591853" y="2552246"/>
            <a:ext cx="4582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70C0"/>
                </a:solidFill>
              </a:rPr>
              <a:t>Propuesta de Acuerdo: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D66F762-04FD-413A-8DB5-E6CC08BF41F2}"/>
              </a:ext>
            </a:extLst>
          </p:cNvPr>
          <p:cNvSpPr/>
          <p:nvPr/>
        </p:nvSpPr>
        <p:spPr>
          <a:xfrm>
            <a:off x="2708003" y="3429000"/>
            <a:ext cx="677599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MX" sz="2000" dirty="0">
                <a:cs typeface="Calibri Light" panose="020F0302020204030204" pitchFamily="34" charset="0"/>
              </a:rPr>
              <a:t>Se aprueba la versión definitiva del Programa Anual de Aseguramiento de la Calidad 2020, al cual se le dará seguimiento a través del sistema PAEG.</a:t>
            </a:r>
          </a:p>
        </p:txBody>
      </p:sp>
    </p:spTree>
    <p:extLst>
      <p:ext uri="{BB962C8B-B14F-4D97-AF65-F5344CB8AC3E}">
        <p14:creationId xmlns:p14="http://schemas.microsoft.com/office/powerpoint/2010/main" val="350856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09191" cy="69452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CFF9D36-4E81-4C57-8E81-2572FC0F6EFE}"/>
              </a:ext>
            </a:extLst>
          </p:cNvPr>
          <p:cNvSpPr txBox="1"/>
          <p:nvPr/>
        </p:nvSpPr>
        <p:spPr>
          <a:xfrm>
            <a:off x="2808079" y="2399535"/>
            <a:ext cx="66930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0" dirty="0">
                <a:solidFill>
                  <a:schemeClr val="bg1"/>
                </a:solidFill>
                <a:latin typeface="Bradley Hand ITC" panose="03070402050302030203" pitchFamily="66" charset="0"/>
              </a:rPr>
              <a:t>FIN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716" y="410738"/>
            <a:ext cx="4616246" cy="155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413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IEG" id="{FBAF24E8-D3F2-43BF-8247-D882E5CAF13D}" vid="{56A5BCB7-2AA3-40E9-A59A-3C610314866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DAC</Template>
  <TotalTime>13497</TotalTime>
  <Words>598</Words>
  <Application>Microsoft Office PowerPoint</Application>
  <PresentationFormat>Panorámica</PresentationFormat>
  <Paragraphs>76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Courier New</vt:lpstr>
      <vt:lpstr>Tema de Office</vt:lpstr>
      <vt:lpstr>3ª Sesión 2020: Seguimiento de acuerdos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GUTIERREZ ROMERO MARCO ANTONIO</dc:creator>
  <cp:lastModifiedBy>Nuria Torroja Mateu</cp:lastModifiedBy>
  <cp:revision>1024</cp:revision>
  <cp:lastPrinted>2019-07-23T13:48:03Z</cp:lastPrinted>
  <dcterms:created xsi:type="dcterms:W3CDTF">2017-08-22T14:19:52Z</dcterms:created>
  <dcterms:modified xsi:type="dcterms:W3CDTF">2020-09-29T14:29:37Z</dcterms:modified>
</cp:coreProperties>
</file>